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7" r:id="rId5"/>
    <p:sldId id="27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63" d="100"/>
          <a:sy n="63" d="100"/>
        </p:scale>
        <p:origin x="129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90516"/>
            <a:ext cx="1835697" cy="186748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7308304" y="4797907"/>
            <a:ext cx="195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sqlserver101.com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449003-56CC-42A4-A75B-A116EC63CC2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16F7981-E395-4AD1-8A18-7AB547DE97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Exam 70-461</a:t>
            </a:r>
            <a:br>
              <a:rPr lang="en-GB" sz="3200" dirty="0"/>
            </a:br>
            <a:r>
              <a:rPr lang="en-GB" sz="3200" dirty="0"/>
              <a:t>Querying Microsoft SQL Server 2012/2014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588987" y="2832508"/>
            <a:ext cx="6511131" cy="2316140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Phillip Burton</a:t>
            </a:r>
          </a:p>
          <a:p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www.sqlserver101.com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97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GB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Create database objects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Create and alter </a:t>
            </a:r>
            <a:r>
              <a:rPr lang="en-US" sz="3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DML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triggers.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Inserted and deleted tables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nested triggers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types of triggers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update functions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handle multiple rows in a session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performance implications of triggers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5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</a:t>
            </a:r>
            <a:r>
              <a:rPr lang="en-US" sz="3200" b="1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with data</a:t>
            </a:r>
            <a:endParaRPr lang="en-US" sz="480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84556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en-US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Query data by using SELECT statements</a:t>
            </a:r>
            <a:endParaRPr lang="en-US" sz="24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the ranking function to select top(X) rows for multiple categories in a single query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and perform queries efficiently using the new (SQL 2005/8-&gt;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SDL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--&gt;) code items such as synonyms and joins (except, intersect)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implement logic which uses dynamic SQL and system metadata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efficient, technically complex SQL queries, including all types of joins versus the use of derived tables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determine what code may or may not execute based on the tables provided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 a table with constraints, determine which statement set would load a table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and understand different data access technologies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 versus 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isnull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versus coalesce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223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Work with data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Implement sub-queries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problematic elements in query plans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pivot and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unpivot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apply operator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cte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statement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statement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966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OBJECTIVE - Work with data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 Implement data types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appropriate data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the uses and limitations of each data type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impact of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GUID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newid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newsequentialid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on database performance, when to use what data type for columns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683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Work with data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 Implement aggregate queries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analytic functions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grouping sets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spatial aggregates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apply ranking functions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414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Work with data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 Query and manage XML data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XML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datatypes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their schemas and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w/, limitations and restrictions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implement XML schemas and handling of XML data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XML data: how to handle it in SQL Server and when and when not to use it, including XML namespaces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 and export XML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XML indexing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2840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Modify data</a:t>
            </a:r>
            <a:endParaRPr lang="en-US" sz="480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 Create and alter stored procedures (simple statements)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a stored procedure to meet a given set of requirements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branching logic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stored procedures and other programmatic objects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techniques for developing stored procedures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types of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storeproc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stored procedure for data access layer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stored procedures, triggers, functions with T-SQL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0093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Modify data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12.</a:t>
            </a:r>
            <a:r>
              <a:rPr lang="en-US" sz="3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 data by using INSERT, UPDATE and DELETE statements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 a set of code with defaults, constraints and triggers, determine the output of a set of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DDL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 which SQL statements are best to solve common requirements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output statement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175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OBJECTIVE - Modify data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13. Combine datasets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 between UNION and UNION all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 versus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isnull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versus coalesce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 data by using MERGE statements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594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Modify data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14. Work with functions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deterministic, non-deterministic functions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scalar and table values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apply built-in scalar functions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and alter user-defined functions (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UDFs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173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buFont typeface="Arial" pitchFamily="34" charset="0"/>
              <a:buNone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Create database objects (24%)</a:t>
            </a:r>
          </a:p>
          <a:p>
            <a:pPr marL="514350" lvl="1" indent="-514350" fontAlgn="base">
              <a:buFont typeface="+mj-lt"/>
              <a:buAutoNum type="arabicPeriod"/>
              <a:tabLst>
                <a:tab pos="354013" algn="l"/>
              </a:tabLst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Create and alter tables using T-SQL syntax (simple statements)</a:t>
            </a:r>
          </a:p>
          <a:p>
            <a:pPr marL="514350" lvl="1" indent="-514350" fontAlgn="base">
              <a:buFont typeface="+mj-lt"/>
              <a:buAutoNum type="arabicPeriod"/>
              <a:tabLst>
                <a:tab pos="354013" algn="l"/>
              </a:tabLst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Create and alter views (simple statements)</a:t>
            </a:r>
          </a:p>
          <a:p>
            <a:pPr marL="514350" lvl="1" indent="-514350" fontAlgn="base">
              <a:buFont typeface="+mj-lt"/>
              <a:buAutoNum type="arabicPeriod"/>
              <a:tabLst>
                <a:tab pos="354013" algn="l"/>
              </a:tabLst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Design views</a:t>
            </a:r>
          </a:p>
          <a:p>
            <a:pPr marL="514350" lvl="1" indent="-514350" fontAlgn="base">
              <a:buFont typeface="+mj-lt"/>
              <a:buAutoNum type="arabicPeriod"/>
              <a:tabLst>
                <a:tab pos="354013" algn="l"/>
              </a:tabLst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Create and modify constraints (simple statements)</a:t>
            </a:r>
          </a:p>
          <a:p>
            <a:pPr marL="514350" lvl="1" indent="-514350" fontAlgn="base">
              <a:buFont typeface="+mj-lt"/>
              <a:buAutoNum type="arabicPeriod"/>
              <a:tabLst>
                <a:tab pos="354013" algn="l"/>
              </a:tabLst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Create and alter </a:t>
            </a:r>
            <a:r>
              <a:rPr lang="en-US" sz="2800" b="0" kern="1200" cap="all" baseline="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DML</a:t>
            </a: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triggers.</a:t>
            </a:r>
          </a:p>
        </p:txBody>
      </p:sp>
    </p:spTree>
    <p:extLst>
      <p:ext uri="{BB962C8B-B14F-4D97-AF65-F5344CB8AC3E}">
        <p14:creationId xmlns:p14="http://schemas.microsoft.com/office/powerpoint/2010/main" val="3917050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Troubleshoot and </a:t>
            </a:r>
            <a:r>
              <a:rPr lang="en-US" sz="3200" b="1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optimise</a:t>
            </a:r>
            <a:endParaRPr lang="en-US" sz="480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15.</a:t>
            </a:r>
            <a:r>
              <a:rPr lang="en-US" sz="3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Optimise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queries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statistics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query plans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 guides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DMVs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hints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statistics IO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dynamic vs.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parameterised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queries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describe the different join types (HASH, MERGE, LOOP) and describe the scenarios they would be used in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036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u="none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Troubleshoot and </a:t>
            </a:r>
            <a:r>
              <a:rPr lang="en-US" sz="3200" b="1" u="none" kern="1200" cap="all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optimise</a:t>
            </a:r>
            <a:endParaRPr lang="en-US" sz="480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16. Manage transactions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 a transaction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begin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commit and rollback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implicit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vs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explicit transactions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isolation levels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scope and type of locks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trancount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669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US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Troubleshoot and </a:t>
            </a:r>
            <a:r>
              <a:rPr lang="en-US" sz="3200" b="1" kern="1200" cap="all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optimise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17. Evaluate the use of row-based operations vs. set-based operations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to use cursors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impact of scalar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UDFs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multiple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DML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operations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685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1200" cap="all" baseline="0" dirty="0">
                <a:solidFill>
                  <a:schemeClr val="tx1"/>
                </a:solidFill>
                <a:effectLst/>
              </a:rPr>
              <a:t>OBJECTIVE - Troubleshoot and </a:t>
            </a:r>
            <a:r>
              <a:rPr lang="en-US" sz="4000" b="1" kern="1200" cap="all" baseline="0" dirty="0" err="1">
                <a:solidFill>
                  <a:schemeClr val="tx1"/>
                </a:solidFill>
                <a:effectLst/>
              </a:rPr>
              <a:t>optimise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18. Implement error handling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Implement try/catch/throw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set-based rather than row-based logic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transaction management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7851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 - Can you see this clearly?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en-GB" sz="2400" dirty="0"/>
              <a:t>This video course was recorded in High Definition (1280 x 720).</a:t>
            </a:r>
          </a:p>
          <a:p>
            <a:pPr marL="0" indent="0"/>
            <a:r>
              <a:rPr lang="en-GB" sz="2400" dirty="0"/>
              <a:t>If you cannot see it clearly, if it looks a bit fuzzy, then please click the HD button near the button of your video.</a:t>
            </a:r>
          </a:p>
          <a:p>
            <a:r>
              <a:rPr lang="en-GB" sz="2400" dirty="0"/>
              <a:t>It looks like this: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Thank you – and let’s start the course.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" y="3140536"/>
            <a:ext cx="84677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>
            <a:off x="7750227" y="2564904"/>
            <a:ext cx="216024" cy="64807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799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FCD6B-C4DD-48CE-84F2-460D940C4F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USD $9.99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GBP £9.99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JPY 1200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EUR €9.99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SGD 14.99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MXN 135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BRL 19.99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NOK 125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KRW 11000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D97080-7EA2-4416-9524-96B0F2B532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CAD $12.99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ILS 39.99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TWD 300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ZAR 100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INR 640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PLN 34.99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TRY 24.99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THB 300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IDR 140,000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DA8F6-5096-413F-8B5D-DC759B1C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special price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96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fontAlgn="base">
              <a:buFont typeface="Arial" pitchFamily="34" charset="0"/>
              <a:buNone/>
            </a:pPr>
            <a:r>
              <a:rPr lang="en-GB" sz="16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buFont typeface="Arial" pitchFamily="34" charset="0"/>
              <a:buNone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Work with data (27%)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Query data by using SELECT statements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Implement sub-queries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Implement data types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Implement aggregate queries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Query and manage XML data</a:t>
            </a:r>
          </a:p>
        </p:txBody>
      </p:sp>
    </p:spTree>
    <p:extLst>
      <p:ext uri="{BB962C8B-B14F-4D97-AF65-F5344CB8AC3E}">
        <p14:creationId xmlns:p14="http://schemas.microsoft.com/office/powerpoint/2010/main" val="116419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fontAlgn="base">
              <a:buFont typeface="Arial" pitchFamily="34" charset="0"/>
              <a:buNone/>
            </a:pPr>
            <a:r>
              <a:rPr lang="en-GB" sz="16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buFont typeface="Arial" pitchFamily="34" charset="0"/>
              <a:buNone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Modify data (24%)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Create and alter stored procedures (simple statements)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Modify data by using INSERT, UPDATE and DELETE statements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Combine datasets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Work with functions</a:t>
            </a:r>
          </a:p>
        </p:txBody>
      </p:sp>
    </p:spTree>
    <p:extLst>
      <p:ext uri="{BB962C8B-B14F-4D97-AF65-F5344CB8AC3E}">
        <p14:creationId xmlns:p14="http://schemas.microsoft.com/office/powerpoint/2010/main" val="3036578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fontAlgn="base">
              <a:buFont typeface="+mj-lt"/>
              <a:buNone/>
            </a:pPr>
            <a:r>
              <a:rPr lang="en-GB" sz="16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buFont typeface="Arial" pitchFamily="34" charset="0"/>
              <a:buNone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Troubleshoot and </a:t>
            </a:r>
            <a:r>
              <a:rPr lang="en-US" sz="2800" b="0" kern="1200" cap="all" baseline="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optimise</a:t>
            </a: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(25%)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Optimise</a:t>
            </a: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queries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Manage transactions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Evaluate the use of row-based operations vs. set-based operations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800" b="0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Implement error handling</a:t>
            </a:r>
          </a:p>
        </p:txBody>
      </p:sp>
    </p:spTree>
    <p:extLst>
      <p:ext uri="{BB962C8B-B14F-4D97-AF65-F5344CB8AC3E}">
        <p14:creationId xmlns:p14="http://schemas.microsoft.com/office/powerpoint/2010/main" val="290870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OBJECTIVE</a:t>
            </a:r>
            <a:r>
              <a:rPr lang="en-GB" sz="3600" baseline="0" dirty="0"/>
              <a:t> - </a:t>
            </a:r>
            <a:r>
              <a:rPr lang="en-GB" sz="3600" dirty="0"/>
              <a:t>Create database objects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Create and alter tables using T-SQL syntax (simple statements)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tables without using the built in tools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DROP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 COLUMN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9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GB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Create database objects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Create and alter views (simple statements)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indexed views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views without using the built in tools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CREATE, ALTER, DROP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14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GB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Create database objects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Design views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Ensure code non regression by keeping consistent signature for procedure, views and function (interfaces)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security implications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9705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/>
            <a:r>
              <a:rPr lang="en-GB" sz="3200" b="1" kern="1200" cap="all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OBJECTIVE - Create database objects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Create and modify constraints (simple statements)</a:t>
            </a:r>
            <a:endParaRPr lang="en-US" sz="4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constraints on tables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constraints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unique constraints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default constraints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lvl="1" indent="-514350" fontAlgn="base">
              <a:buFont typeface="+mj-lt"/>
              <a:buAutoNum type="alphaLcParenR"/>
            </a:pP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and foreign key constraints</a:t>
            </a:r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023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171</TotalTime>
  <Words>956</Words>
  <Application>Microsoft Office PowerPoint</Application>
  <PresentationFormat>On-screen Show (4:3)</PresentationFormat>
  <Paragraphs>176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Franklin Gothic Book</vt:lpstr>
      <vt:lpstr>Franklin Gothic Medium</vt:lpstr>
      <vt:lpstr>Wingdings</vt:lpstr>
      <vt:lpstr>Angles</vt:lpstr>
      <vt:lpstr>Exam 70-461 Querying Microsoft SQL Server 2012/2014</vt:lpstr>
      <vt:lpstr>OBJECTIVES</vt:lpstr>
      <vt:lpstr>OBJECTIVES</vt:lpstr>
      <vt:lpstr>OBJECTIVES</vt:lpstr>
      <vt:lpstr>OBJECTIVES</vt:lpstr>
      <vt:lpstr>OBJECTIVE - Create database objects</vt:lpstr>
      <vt:lpstr>OBJECTIVE - Create database objects</vt:lpstr>
      <vt:lpstr>OBJECTIVE - Create database objects</vt:lpstr>
      <vt:lpstr>OBJECTIVE - Create database objects</vt:lpstr>
      <vt:lpstr>OBJECTIVE - Create database objects</vt:lpstr>
      <vt:lpstr>OBJECTIVE - Work with data</vt:lpstr>
      <vt:lpstr>OBJECTIVE - Work with data</vt:lpstr>
      <vt:lpstr>OBJECTIVE - Work with data</vt:lpstr>
      <vt:lpstr>OBJECTIVE - Work with data</vt:lpstr>
      <vt:lpstr>OBJECTIVE - Work with data</vt:lpstr>
      <vt:lpstr>OBJECTIVE - Modify data</vt:lpstr>
      <vt:lpstr>OBJECTIVE - Modify data</vt:lpstr>
      <vt:lpstr>OBJECTIVE - Modify data</vt:lpstr>
      <vt:lpstr>OBJECTIVE - Modify data</vt:lpstr>
      <vt:lpstr>OBJECTIVE - Troubleshoot and optimise</vt:lpstr>
      <vt:lpstr>OBJECTIVE - Troubleshoot and optimise</vt:lpstr>
      <vt:lpstr>OBJECTIVE - Troubleshoot and optimise</vt:lpstr>
      <vt:lpstr>OBJECTIVE - Troubleshoot and optimise</vt:lpstr>
      <vt:lpstr>Welcome - Can you see this clearly?</vt:lpstr>
      <vt:lpstr>Your special price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70-461 Querying Microsoft SQL Server 2012</dc:title>
  <dc:creator>Phillip Burton</dc:creator>
  <cp:lastModifiedBy>Phillip Burton</cp:lastModifiedBy>
  <cp:revision>10</cp:revision>
  <dcterms:created xsi:type="dcterms:W3CDTF">2015-06-19T08:42:06Z</dcterms:created>
  <dcterms:modified xsi:type="dcterms:W3CDTF">2019-03-26T09:04:42Z</dcterms:modified>
</cp:coreProperties>
</file>